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80" r:id="rId4"/>
    <p:sldId id="267" r:id="rId5"/>
    <p:sldId id="259" r:id="rId6"/>
    <p:sldId id="262" r:id="rId7"/>
    <p:sldId id="263" r:id="rId8"/>
    <p:sldId id="264" r:id="rId9"/>
    <p:sldId id="265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86" r:id="rId19"/>
    <p:sldId id="277" r:id="rId20"/>
    <p:sldId id="287" r:id="rId21"/>
    <p:sldId id="288" r:id="rId22"/>
    <p:sldId id="289" r:id="rId23"/>
    <p:sldId id="291" r:id="rId24"/>
    <p:sldId id="292" r:id="rId25"/>
    <p:sldId id="293" r:id="rId26"/>
    <p:sldId id="295" r:id="rId27"/>
    <p:sldId id="29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920E9-1641-4A04-8F9C-2F8C5CC0B21B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2FF36-0635-4D06-9246-6B490BB4A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75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0941-09CA-44FB-ADB6-226E20662F17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B0B3-2B61-4326-A09A-F89A2EC67CAD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4063-9AC1-4E58-958B-321BFF97B485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435B-C43C-4606-8817-9781E06873BF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5249E-2380-4C38-8C3B-C68DE6A9FF03}" type="datetime1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029C4-E58B-4AB7-AAC4-8030CCE77A88}" type="datetime1">
              <a:rPr lang="en-US" smtClean="0"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D3118-C077-40CF-B6F5-F6F8F6633087}" type="datetime1">
              <a:rPr lang="en-US" smtClean="0"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3DF4-F858-4D34-BE36-E9586AFDE313}" type="datetime1">
              <a:rPr lang="en-US" smtClean="0"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657-4A4B-4020-813B-22247BBD4754}" type="datetime1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B420-31AD-44FE-B0E2-0582FFD3F917}" type="datetime1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EC6F6-7978-4E9E-B3D4-3FE0A41B1F3C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819400"/>
          </a:xfrm>
          <a:ln w="28575"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URIN Cases </a:t>
            </a:r>
            <a:br>
              <a:rPr lang="en-US" sz="7200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for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Discussion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91000"/>
            <a:ext cx="7162800" cy="18288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</a:p>
          <a:p>
            <a:r>
              <a:rPr lang="en-US" sz="4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Abdelaty Shawky</a:t>
            </a:r>
          </a:p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Assistant professor of pathology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D:\mcst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"/>
            <a:ext cx="2771503" cy="70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diagnosis of the case?</a:t>
            </a: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pathogenesis of the case?</a:t>
            </a: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expected outcome ?</a:t>
            </a:r>
            <a:endParaRPr lang="en-US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E459-7247-4305-82C3-B41193948B40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Case-3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334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A 70-year-old obese woman presents with a 3-month history of progressive renal insufficiency. She has a longstanding history of hypertension. Ultrasonography shows that both kidneys are small. The patient subsequently suffers a massive stroke and died.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Examination of the kidneys at autopsy reveals symmetrically shrunken small kidneys, with coarsely granular surface. The </a:t>
            </a:r>
            <a:r>
              <a:rPr lang="en-US" sz="2800" dirty="0" err="1" smtClean="0">
                <a:latin typeface="+mj-lt"/>
              </a:rPr>
              <a:t>pelvicalyceal</a:t>
            </a:r>
            <a:r>
              <a:rPr lang="en-US" sz="2800" dirty="0" smtClean="0">
                <a:latin typeface="+mj-lt"/>
              </a:rPr>
              <a:t> system was distorted and covered by yellowish exudate. </a:t>
            </a:r>
            <a:endParaRPr lang="en-US" sz="28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2A84-7AF9-4056-A890-19E1A3E2B4E8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29718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Gross picture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Content Placeholder 2" descr="E:\Pathology\desktop\gad Allah\Gadalla 4\benign nephrosclerosi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38600" y="228600"/>
            <a:ext cx="4267200" cy="650883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745F-C4D8-4D1E-8B94-584043CCECEC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2636" y="533400"/>
            <a:ext cx="4648200" cy="9445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 Microscopy: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8" name="Picture 9" descr="ren5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28302"/>
          <a:stretch>
            <a:fillRect/>
          </a:stretch>
        </p:blipFill>
        <p:spPr>
          <a:xfrm>
            <a:off x="4800600" y="304800"/>
            <a:ext cx="3962400" cy="288835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3962400" cy="282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57" y="2133600"/>
            <a:ext cx="430911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6E746-F50B-4C3E-9E7A-39E215CEDD82}" type="datetime1">
              <a:rPr lang="en-US" smtClean="0"/>
              <a:t>11/18/2014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your diagnosis of the case?</a:t>
            </a:r>
            <a:br>
              <a:rPr lang="en-US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9AE3-06DA-49E8-A7F7-DF80D190BB6A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Case-4</a:t>
            </a:r>
            <a:endParaRPr lang="en-US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+mj-lt"/>
              </a:rPr>
              <a:t>A 55-year-old man dies of chronic renal failure. Examination of his kidneys at autopsy reveals a “staghorn” calculus. </a:t>
            </a:r>
            <a:endParaRPr lang="en-US" b="1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8B3F-3647-4218-BCBC-9EBC6ECB3BEF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02534"/>
            <a:ext cx="4191000" cy="620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609600" y="2902002"/>
            <a:ext cx="350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Staghorn stone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90E5-6BDF-4D96-8110-27954684A556}" type="datetime1">
              <a:rPr lang="en-US" smtClean="0"/>
              <a:t>11/18/2014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meant by staghorn stone?</a:t>
            </a: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types of urinary stones?</a:t>
            </a: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cause of renal failure in this patient?</a:t>
            </a:r>
            <a:endParaRPr lang="en-US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197F-0C7B-4990-BCF0-D5486E7EB29A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Case-5</a:t>
            </a:r>
            <a:endParaRPr lang="en-US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334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+mj-lt"/>
              </a:rPr>
              <a:t>A 59-year-old man notes blood in his urine for the past week. On physical examination there are no abnormal findings. </a:t>
            </a:r>
            <a:r>
              <a:rPr lang="en-US" sz="2800" dirty="0">
                <a:latin typeface="+mj-lt"/>
              </a:rPr>
              <a:t>U</a:t>
            </a:r>
            <a:r>
              <a:rPr lang="en-US" sz="2800" dirty="0" smtClean="0">
                <a:latin typeface="+mj-lt"/>
              </a:rPr>
              <a:t>rine analysis confirms the presence of blood, but no proteinuria or </a:t>
            </a:r>
            <a:r>
              <a:rPr lang="en-US" sz="2800" dirty="0" err="1" smtClean="0">
                <a:latin typeface="+mj-lt"/>
              </a:rPr>
              <a:t>glucosuria</a:t>
            </a:r>
            <a:r>
              <a:rPr lang="en-US" sz="2800" dirty="0" smtClean="0">
                <a:latin typeface="+mj-lt"/>
              </a:rPr>
              <a:t>. </a:t>
            </a:r>
          </a:p>
          <a:p>
            <a:r>
              <a:rPr lang="en-US" sz="2800" dirty="0" smtClean="0">
                <a:latin typeface="+mj-lt"/>
              </a:rPr>
              <a:t>A urine culture is negative. A </a:t>
            </a:r>
            <a:r>
              <a:rPr lang="en-US" sz="2800" dirty="0" err="1" smtClean="0">
                <a:latin typeface="+mj-lt"/>
              </a:rPr>
              <a:t>cystoscopy</a:t>
            </a:r>
            <a:r>
              <a:rPr lang="en-US" sz="2800" dirty="0" smtClean="0">
                <a:latin typeface="+mj-lt"/>
              </a:rPr>
              <a:t> is performed, and a 9 cm </a:t>
            </a:r>
            <a:r>
              <a:rPr lang="en-US" sz="2800" dirty="0" err="1" smtClean="0">
                <a:latin typeface="+mj-lt"/>
              </a:rPr>
              <a:t>exophytic</a:t>
            </a:r>
            <a:r>
              <a:rPr lang="en-US" sz="2800" dirty="0" smtClean="0">
                <a:latin typeface="+mj-lt"/>
              </a:rPr>
              <a:t> mass is seen in the dome of the bladder. A biopsy of this mass is performed and microscopic examination reveals </a:t>
            </a:r>
            <a:r>
              <a:rPr lang="en-US" sz="2800" dirty="0" err="1" smtClean="0">
                <a:latin typeface="+mj-lt"/>
              </a:rPr>
              <a:t>fibrovascular</a:t>
            </a:r>
            <a:r>
              <a:rPr lang="en-US" sz="2800" dirty="0" smtClean="0">
                <a:latin typeface="+mj-lt"/>
              </a:rPr>
              <a:t> cores covered by a thick layer of transitional cells. </a:t>
            </a:r>
          </a:p>
          <a:p>
            <a:r>
              <a:rPr lang="en-US" sz="2800" dirty="0" smtClean="0">
                <a:latin typeface="+mj-lt"/>
              </a:rPr>
              <a:t>The </a:t>
            </a:r>
            <a:r>
              <a:rPr lang="en-US" sz="2800" dirty="0" err="1" smtClean="0">
                <a:latin typeface="+mj-lt"/>
              </a:rPr>
              <a:t>musculosa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propria</a:t>
            </a:r>
            <a:r>
              <a:rPr lang="en-US" sz="2800" dirty="0" smtClean="0">
                <a:latin typeface="+mj-lt"/>
              </a:rPr>
              <a:t> is free.</a:t>
            </a:r>
          </a:p>
          <a:p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6EC0-4703-49AD-A7C9-E96BF54AAA68}" type="datetime1">
              <a:rPr lang="en-US" smtClean="0"/>
              <a:t>11/18/2014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667000"/>
            <a:ext cx="2438400" cy="79216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Gross picture 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7" descr="ren7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838200"/>
            <a:ext cx="6400800" cy="533400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CBC5B-9A35-4590-88FB-815F464FF904}" type="datetime1">
              <a:rPr lang="en-US" smtClean="0"/>
              <a:t>11/18/2014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Case-1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86800" cy="49530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A 5-year-old boy is noted to have increased puffiness around his eyes for the past month then progressed to generalized edema , and he has been less active than normal. 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Urine analysis reveals, pH 6.5, no glucose, 4+ protein, no blood, hyaline and fatty casts, and no ketones. A renal biopsy was taken and the child improved following a course of corticosteroid therapy. </a:t>
            </a: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8639-9900-4F23-99B5-303B38675166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19400"/>
            <a:ext cx="3505200" cy="8255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Microscopy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ME papillary transitional cell carcinoma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10000" y="685800"/>
            <a:ext cx="495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A19D-D8CC-4DDA-82FF-09A2E759E90C}" type="datetime1">
              <a:rPr lang="en-US" smtClean="0"/>
              <a:t>11/18/2014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36778" y="533400"/>
            <a:ext cx="5486401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2D555-D221-4B8C-ABF3-E8643D2C36EB}" type="datetime1">
              <a:rPr lang="en-US" smtClean="0"/>
              <a:t>11/18/2014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Questions….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7545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your diagnosis of the case?</a:t>
            </a: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risk factors that most likely lead to development of this lesion?</a:t>
            </a: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stage of this lesion?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6F4E-C8F8-4C13-A02C-182122B8FE37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Case-6</a:t>
            </a:r>
            <a:endParaRPr lang="en-US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562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en-US" dirty="0" smtClean="0"/>
              <a:t>A 60-year-old women died of a tumor that had invaded renal vein. At autopsy, the kidney was enlarged and shows a well circumscribed golden yellow mass measures about 9 X7 cms. with intact kidney capsule. 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Microscopic examination of the lesions revealed nests of epithelial cells with clear cytoplasm surrounded by vascular stroma.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3810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Gross pathology of the lesion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6284"/>
            <a:ext cx="4448175" cy="619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 rot="18997656">
            <a:off x="3440420" y="5153286"/>
            <a:ext cx="20055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1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examination: 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30580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88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Questions: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What is your  Diagnosis?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Mention the stage of this tumor.</a:t>
            </a:r>
            <a:endParaRPr lang="en-US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7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Thanks 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050" name="Picture 2" descr="D:\New folder\photos\154423_534336243257052_1349915780_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10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71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biopsy: Light microscopy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AD44-0F0E-42BA-A650-9F95F6C8709A}" type="datetime1">
              <a:rPr lang="en-US" smtClean="0"/>
              <a:t>11/18/2014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biopsy: Electron Microscopy of the case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447800"/>
            <a:ext cx="4343400" cy="524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1524000"/>
            <a:ext cx="403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>
                <a:latin typeface="Comic Sans MS" pitchFamily="66" charset="0"/>
              </a:rPr>
              <a:t>P </a:t>
            </a:r>
            <a:r>
              <a:rPr lang="en-US" sz="2400" dirty="0" smtClean="0">
                <a:latin typeface="Comic Sans MS" pitchFamily="66" charset="0"/>
              </a:rPr>
              <a:t>= </a:t>
            </a:r>
            <a:r>
              <a:rPr lang="en-US" sz="2400" dirty="0" err="1" smtClean="0">
                <a:latin typeface="Comic Sans MS" pitchFamily="66" charset="0"/>
              </a:rPr>
              <a:t>podocyte</a:t>
            </a:r>
            <a:endParaRPr lang="en-US" sz="2400" dirty="0" smtClean="0">
              <a:latin typeface="Comic Sans MS" pitchFamily="66" charset="0"/>
            </a:endParaRPr>
          </a:p>
          <a:p>
            <a:pPr>
              <a:lnSpc>
                <a:spcPct val="200000"/>
              </a:lnSpc>
            </a:pPr>
            <a:r>
              <a:rPr lang="en-US" sz="2400" b="1" dirty="0">
                <a:latin typeface="Comic Sans MS" pitchFamily="66" charset="0"/>
              </a:rPr>
              <a:t>BM</a:t>
            </a:r>
            <a:r>
              <a:rPr lang="en-US" sz="2400" dirty="0" smtClean="0">
                <a:latin typeface="Comic Sans MS" pitchFamily="66" charset="0"/>
              </a:rPr>
              <a:t> = basement membrane. </a:t>
            </a:r>
            <a:r>
              <a:rPr lang="en-US" sz="2400" b="1" dirty="0">
                <a:latin typeface="Comic Sans MS" pitchFamily="66" charset="0"/>
              </a:rPr>
              <a:t>En </a:t>
            </a:r>
            <a:r>
              <a:rPr lang="en-US" sz="2400" dirty="0" smtClean="0">
                <a:latin typeface="Comic Sans MS" pitchFamily="66" charset="0"/>
              </a:rPr>
              <a:t>= endothelial cell</a:t>
            </a:r>
            <a:r>
              <a:rPr lang="en-US" sz="2400" dirty="0">
                <a:latin typeface="Comic Sans MS" pitchFamily="66" charset="0"/>
              </a:rPr>
              <a:t>.</a:t>
            </a:r>
            <a:r>
              <a:rPr lang="en-US" sz="24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sz="2400" b="1" dirty="0">
                <a:latin typeface="Comic Sans MS" pitchFamily="66" charset="0"/>
              </a:rPr>
              <a:t>M </a:t>
            </a:r>
            <a:r>
              <a:rPr lang="en-US" sz="2400" dirty="0" smtClean="0">
                <a:latin typeface="Comic Sans MS" pitchFamily="66" charset="0"/>
              </a:rPr>
              <a:t>= </a:t>
            </a:r>
            <a:r>
              <a:rPr lang="en-US" sz="2400" dirty="0" err="1" smtClean="0">
                <a:latin typeface="Comic Sans MS" pitchFamily="66" charset="0"/>
              </a:rPr>
              <a:t>mesangial</a:t>
            </a:r>
            <a:r>
              <a:rPr lang="en-US" sz="2400" dirty="0" smtClean="0">
                <a:latin typeface="Comic Sans MS" pitchFamily="66" charset="0"/>
              </a:rPr>
              <a:t> cell.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800" y="30480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En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6553200" y="16002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BM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8001000" y="14478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</a:t>
            </a:r>
            <a:endParaRPr lang="en-US" b="1" dirty="0"/>
          </a:p>
        </p:txBody>
      </p:sp>
      <p:cxnSp>
        <p:nvCxnSpPr>
          <p:cNvPr id="10" name="Straight Arrow Connector 9"/>
          <p:cNvCxnSpPr>
            <a:stCxn id="5" idx="3"/>
          </p:cNvCxnSpPr>
          <p:nvPr/>
        </p:nvCxnSpPr>
        <p:spPr>
          <a:xfrm>
            <a:off x="6934200" y="3276600"/>
            <a:ext cx="76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010400" y="3200400"/>
            <a:ext cx="3810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334000" y="41148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23D0-A32C-440A-9189-9C68F3E09D92}" type="datetime1">
              <a:rPr lang="en-US" smtClean="0"/>
              <a:t>11/18/2014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most probable diagnosis of the case?</a:t>
            </a:r>
          </a:p>
          <a:p>
            <a:pPr>
              <a:lnSpc>
                <a:spcPct val="15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there any immune deposit detected by fluorescent microscopy?</a:t>
            </a:r>
          </a:p>
          <a:p>
            <a:pPr>
              <a:lnSpc>
                <a:spcPct val="15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most common cause of the same syndrome in adults?</a:t>
            </a:r>
          </a:p>
          <a:p>
            <a:pPr>
              <a:lnSpc>
                <a:spcPct val="15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meant by casts? Mention their types</a:t>
            </a:r>
            <a:endParaRPr lang="en-US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DFD0E-7DCB-4D46-97C1-68514CFC2A10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Case-2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smtClean="0"/>
              <a:t>An 8-year-old boy presents with headaches, dizziness, and malaise. He was seen for a severe sore throat 2 weeks ago . Physical examination reveals facial edema. The blood pressure is 180/110 mm Hg. </a:t>
            </a:r>
          </a:p>
          <a:p>
            <a:pPr algn="just">
              <a:lnSpc>
                <a:spcPct val="150000"/>
              </a:lnSpc>
            </a:pPr>
            <a:endParaRPr lang="en-US" sz="2800" dirty="0"/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A 24-hour urine collection demonstrates oliguria, and urinalysis shows hematuria. A renal biopsy was taken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08D0-97F1-4C60-B7BF-A17AFFD84482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biopsy: Light Microscopy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782294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1844-3822-4FB2-8217-B59013055C23}" type="datetime1">
              <a:rPr lang="en-US" smtClean="0"/>
              <a:t>11/18/2014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biopsy: Electron Microscopy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6934200" cy="533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>
            <a:off x="6581633" y="2286000"/>
            <a:ext cx="1371600" cy="1219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934200" y="1143000"/>
            <a:ext cx="1981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r>
              <a:rPr lang="en-US" sz="2000" b="1" dirty="0" err="1" smtClean="0">
                <a:latin typeface="Comic Sans MS" pitchFamily="66" charset="0"/>
              </a:rPr>
              <a:t>Subepithelial</a:t>
            </a:r>
            <a:r>
              <a:rPr lang="en-US" sz="2000" b="1" dirty="0" smtClean="0">
                <a:latin typeface="Comic Sans MS" pitchFamily="66" charset="0"/>
              </a:rPr>
              <a:t> electron dense deposit</a:t>
            </a:r>
            <a:endParaRPr lang="en-US" sz="2000" b="1" dirty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5430-4532-45D7-A0CF-CE70D7E8A3A3}" type="datetime1">
              <a:rPr lang="en-US" smtClean="0"/>
              <a:t>11/18/2014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Immunoflourescence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95400"/>
            <a:ext cx="4648200" cy="383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1000" y="5105400"/>
            <a:ext cx="830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latin typeface="+mj-lt"/>
              </a:rPr>
              <a:t>Immunofluorescent</a:t>
            </a:r>
            <a:r>
              <a:rPr lang="en-US" sz="2800" b="1" dirty="0" smtClean="0">
                <a:latin typeface="+mj-lt"/>
              </a:rPr>
              <a:t> stain demonstrates discrete, </a:t>
            </a:r>
            <a:r>
              <a:rPr lang="en-US" sz="2800" b="1" dirty="0" err="1" smtClean="0">
                <a:latin typeface="+mj-lt"/>
              </a:rPr>
              <a:t>coarsly</a:t>
            </a:r>
            <a:r>
              <a:rPr lang="en-US" sz="2800" b="1" dirty="0" smtClean="0">
                <a:latin typeface="+mj-lt"/>
              </a:rPr>
              <a:t> granular deposits of complement protein C3</a:t>
            </a:r>
            <a:r>
              <a:rPr lang="en-US" sz="2800" b="1" dirty="0">
                <a:latin typeface="+mj-lt"/>
              </a:rPr>
              <a:t>.</a:t>
            </a:r>
            <a:endParaRPr lang="en-US" sz="2800" dirty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FF50-D240-400A-979E-21795D481D90}" type="datetime1">
              <a:rPr lang="en-US" smtClean="0"/>
              <a:t>11/18/2014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675</Words>
  <Application>Microsoft Office PowerPoint</Application>
  <PresentationFormat>On-screen Show (4:3)</PresentationFormat>
  <Paragraphs>120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URIN Cases  for  Discussion</vt:lpstr>
      <vt:lpstr>Case-1</vt:lpstr>
      <vt:lpstr>Renal biopsy: Light microscopy</vt:lpstr>
      <vt:lpstr>Renal biopsy: Electron Microscopy of the case</vt:lpstr>
      <vt:lpstr>Questions…</vt:lpstr>
      <vt:lpstr>Case-2</vt:lpstr>
      <vt:lpstr>Renal biopsy: Light Microscopy</vt:lpstr>
      <vt:lpstr>Renal biopsy: Electron Microscopy</vt:lpstr>
      <vt:lpstr>Immunoflourescence</vt:lpstr>
      <vt:lpstr>Questions…</vt:lpstr>
      <vt:lpstr>Case-3</vt:lpstr>
      <vt:lpstr>Gross picture</vt:lpstr>
      <vt:lpstr>Light Microscopy:</vt:lpstr>
      <vt:lpstr>Questions…</vt:lpstr>
      <vt:lpstr>Case-4</vt:lpstr>
      <vt:lpstr>PowerPoint Presentation</vt:lpstr>
      <vt:lpstr>Questions…</vt:lpstr>
      <vt:lpstr>Case-5</vt:lpstr>
      <vt:lpstr>Gross picture </vt:lpstr>
      <vt:lpstr>Light Microscopy</vt:lpstr>
      <vt:lpstr>PowerPoint Presentation</vt:lpstr>
      <vt:lpstr>Questions….</vt:lpstr>
      <vt:lpstr>Case-6</vt:lpstr>
      <vt:lpstr>Gross pathology of the lesion</vt:lpstr>
      <vt:lpstr>Microscopic examination: </vt:lpstr>
      <vt:lpstr>Questions:</vt:lpstr>
      <vt:lpstr>Thanks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Urinary System</dc:title>
  <dc:creator>Dr. Maha</dc:creator>
  <cp:lastModifiedBy>Abdulaty Shawky</cp:lastModifiedBy>
  <cp:revision>144</cp:revision>
  <dcterms:created xsi:type="dcterms:W3CDTF">2006-08-16T00:00:00Z</dcterms:created>
  <dcterms:modified xsi:type="dcterms:W3CDTF">2014-11-18T05:03:31Z</dcterms:modified>
</cp:coreProperties>
</file>